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58" r:id="rId5"/>
    <p:sldId id="265" r:id="rId6"/>
    <p:sldId id="266" r:id="rId7"/>
    <p:sldId id="259" r:id="rId8"/>
    <p:sldId id="267" r:id="rId9"/>
    <p:sldId id="260" r:id="rId10"/>
    <p:sldId id="262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F4"/>
    <a:srgbClr val="70A3F1"/>
    <a:srgbClr val="00C9F0"/>
    <a:srgbClr val="00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8"/>
    <p:restoredTop sz="94663"/>
  </p:normalViewPr>
  <p:slideViewPr>
    <p:cSldViewPr snapToGrid="0" snapToObjects="1">
      <p:cViewPr varScale="1">
        <p:scale>
          <a:sx n="85" d="100"/>
          <a:sy n="85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07043-2C4D-4C47-A257-833660630420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D759F-590E-F345-8DD3-0E6836ADC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4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D759F-590E-F345-8DD3-0E6836ADCD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E8BE-3868-2645-BB1C-DF2C9D40E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CD5445-EE3A-A647-92D9-4E44B0D29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69CDD-4E63-9742-8A8E-456CBADB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39BAF-04E9-D04D-B890-45BB553F7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A2A78-A7AA-174A-B010-FECF4AD11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08BA-6C57-5F40-A159-5B19FD85C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EB878-0361-E64D-B601-FB1F62F95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10EEF-6E97-1E48-8D29-1C599BDE7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0C51B-9DFD-2D43-B7A6-E232620BC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DB8F6-9267-0140-9AEE-5EC88DE1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84538-3748-EF43-B0CF-D1DB75E44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07E58-1A4B-7046-AC9C-7C7419E27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31136-ECE9-6140-997C-9D1B1FAC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B6FB8-9FAD-B249-800F-8D2E2008B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2A50F-3456-CE4B-A642-29E7260B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9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DB14-9DEC-8848-BEBA-72B779695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E17C7-0DF7-1D4F-986E-B42A9D06D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71120-880C-7644-8AA9-1CF0452FB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DE41EE-41C1-5540-B21B-161686F4C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D7AF-F0F1-7F49-B083-2A374CA8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91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671F0-6296-4C47-90BA-D02867055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CD096-86F3-FF45-846F-915A4287F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1FB2B-566C-1A40-B447-CE92C7D1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53DEE-C7B1-A74F-AE55-5FA023777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8F491-7427-364E-9ACA-5B601A04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4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E1DB-425F-614B-A47E-9CC07F6D5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F1C52-A243-834C-8865-7F47AF8B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6ACDA7-1007-434C-8322-E7BF53042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E25D0-9D65-7D44-B0FF-C65F17B25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D6432-A91C-BA40-B317-7CA7F7FD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ADF61-6020-7041-88BC-826B1E60C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9A01-7C09-AD47-A354-DB520B177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D1A50-67E0-4A40-8DEE-8ACF7DEAD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A4C1D8-33D0-034B-A4FB-E174AA4CE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04D13D-CE6E-F84E-8E8A-112A627C0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C217A-D8BD-4E47-A743-235305392E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548DB7-96DD-FE41-A37D-E60342CAC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823D33-8B36-D44C-9A6E-0B485990F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4B654-8B40-2549-9836-8DFDCB569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87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BC34-3BF4-9A45-8FBE-FCFCBC9E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52490-9A33-9849-87C5-44DD5E55E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24E23-7E77-BD4F-9712-6703DE24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457A59-DD0B-3245-8847-63628722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70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D100F-FAD6-4E47-A815-CB45E091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6DE0E-17AC-A445-BFCE-698CC6D7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10532-07D7-4947-BBB3-2FFA76F0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17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D902-F5BB-E148-878A-7DAA8014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E1B01-2341-8E4E-BDB7-A9E8F9E33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862C8F-864B-C74A-A73B-3436AC71C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BD1D6-8E9E-5145-BC6D-A3604594D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18FC0-A700-B94B-9618-F7F4587D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7F489-BFDF-0341-9226-DD620467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0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1559-8928-5B4A-9D85-A4F73552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2005E9-C6CC-094C-B4F3-B6C0EFAC2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B7619-5220-BB49-A1EB-703ECABB7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BA5F3-2850-1543-A328-834FD29C4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8A25B-297A-914A-96F3-1CA96477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6B83B-0B92-2C49-AA2F-7BDC9E620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73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78EA4-787D-444C-9F89-F654DCF6C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7A935-7ACB-DA49-9D01-66819E619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51C9E-8C10-6A48-8DDF-DF49EF3D9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3CE26-C364-5041-927D-3AF5D9B96048}" type="datetimeFigureOut">
              <a:rPr lang="en-US" smtClean="0"/>
              <a:t>3/6/20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9F5D-F98D-184D-8607-A9EFF5B9D6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38FA9-AAC2-8F46-B58E-3D02D4C24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D6E9C-C76F-D144-B71D-BAB1E65E76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5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E5B22F-0563-BD47-825F-3B80134A2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69" b="3564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C1031E-D894-EE4D-BA24-E126D1F2F3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 to HMMs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1A416-6BEA-654A-9B27-6C59636484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Kim </a:t>
            </a:r>
            <a:r>
              <a:rPr lang="en-US" dirty="0" err="1">
                <a:solidFill>
                  <a:schemeClr val="bg1"/>
                </a:solidFill>
              </a:rPr>
              <a:t>Whoriskey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20D665-8818-DD44-915F-3103C77F6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29" y="200025"/>
            <a:ext cx="3328653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7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A3BFA-4A82-E547-ADD4-9C349BBD7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Fit distributions to these (one for each state)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7BA67-E9E4-1447-B785-BFD5EB67E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54"/>
          <a:stretch/>
        </p:blipFill>
        <p:spPr>
          <a:xfrm>
            <a:off x="594178" y="1808842"/>
            <a:ext cx="5651500" cy="504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932BA-2E49-D742-B2C0-6568710B7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54"/>
          <a:stretch/>
        </p:blipFill>
        <p:spPr>
          <a:xfrm>
            <a:off x="6245678" y="1808842"/>
            <a:ext cx="5651500" cy="504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14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0583C-8394-EC43-BEAD-DD688305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Calculate </a:t>
            </a:r>
            <a:r>
              <a:rPr lang="en-US" dirty="0" err="1"/>
              <a:t>behavioural</a:t>
            </a:r>
            <a:r>
              <a:rPr lang="en-US" dirty="0"/>
              <a:t> states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0C42B5-5AF5-A444-A21C-A990829C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41" y="1690688"/>
            <a:ext cx="10849993" cy="4461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0B5B2B-75DE-9744-8389-ADD61D0681B5}"/>
              </a:ext>
            </a:extLst>
          </p:cNvPr>
          <p:cNvSpPr txBox="1"/>
          <p:nvPr/>
        </p:nvSpPr>
        <p:spPr>
          <a:xfrm rot="20106558">
            <a:off x="1301467" y="1506022"/>
            <a:ext cx="144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Observations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2B29B5-87EA-5E4A-9FD3-2C972D220486}"/>
              </a:ext>
            </a:extLst>
          </p:cNvPr>
          <p:cNvSpPr txBox="1"/>
          <p:nvPr/>
        </p:nvSpPr>
        <p:spPr>
          <a:xfrm rot="19939733">
            <a:off x="29415" y="3223790"/>
            <a:ext cx="1617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Hidden </a:t>
            </a:r>
            <a:r>
              <a:rPr lang="en-US" b="1" dirty="0" err="1">
                <a:solidFill>
                  <a:srgbClr val="002060"/>
                </a:solidFill>
              </a:rPr>
              <a:t>Behavioural</a:t>
            </a:r>
            <a:r>
              <a:rPr lang="en-US" b="1" dirty="0">
                <a:solidFill>
                  <a:srgbClr val="002060"/>
                </a:solidFill>
              </a:rPr>
              <a:t> States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5F6573-6F02-3342-9978-80C1C5D85C7E}"/>
              </a:ext>
            </a:extLst>
          </p:cNvPr>
          <p:cNvSpPr txBox="1"/>
          <p:nvPr/>
        </p:nvSpPr>
        <p:spPr>
          <a:xfrm rot="19939733">
            <a:off x="1700446" y="5563130"/>
            <a:ext cx="1617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8CDB30-DD66-864C-9295-7759F3A48C53}"/>
              </a:ext>
            </a:extLst>
          </p:cNvPr>
          <p:cNvSpPr txBox="1"/>
          <p:nvPr/>
        </p:nvSpPr>
        <p:spPr>
          <a:xfrm rot="19939733">
            <a:off x="9269374" y="521414"/>
            <a:ext cx="2605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Thank you Andrew Viterbi!</a:t>
            </a:r>
          </a:p>
        </p:txBody>
      </p:sp>
    </p:spTree>
    <p:extLst>
      <p:ext uri="{BB962C8B-B14F-4D97-AF65-F5344CB8AC3E}">
        <p14:creationId xmlns:p14="http://schemas.microsoft.com/office/powerpoint/2010/main" val="204291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7209-F4CD-7648-AF07-60E04FD3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Check residuals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5445244-ACE5-3040-8020-67BDAD2BC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43" y="1871663"/>
            <a:ext cx="4882408" cy="1772779"/>
          </a:xfrm>
        </p:spPr>
        <p:txBody>
          <a:bodyPr>
            <a:normAutofit/>
          </a:bodyPr>
          <a:lstStyle/>
          <a:p>
            <a:r>
              <a:rPr lang="en-US" dirty="0"/>
              <a:t>One step ahead, or pseudo-</a:t>
            </a:r>
          </a:p>
          <a:p>
            <a:r>
              <a:rPr lang="en-US" dirty="0"/>
              <a:t>Based on the probability integral transform</a:t>
            </a:r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198E037-90EA-2041-B169-8D069ABD7C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28"/>
          <a:stretch/>
        </p:blipFill>
        <p:spPr>
          <a:xfrm>
            <a:off x="5256150" y="1286988"/>
            <a:ext cx="6935850" cy="5205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D082DE-49DD-A94B-9A7E-F92549F8EE8F}"/>
              </a:ext>
            </a:extLst>
          </p:cNvPr>
          <p:cNvSpPr txBox="1"/>
          <p:nvPr/>
        </p:nvSpPr>
        <p:spPr>
          <a:xfrm>
            <a:off x="6683226" y="6488668"/>
            <a:ext cx="446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</a:t>
            </a:r>
            <a:r>
              <a:rPr lang="en-US" dirty="0" err="1"/>
              <a:t>moveHMM</a:t>
            </a:r>
            <a:r>
              <a:rPr lang="en-US" dirty="0"/>
              <a:t> pike example in code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27152E-AF3E-B647-B397-53BF328579C5}"/>
                  </a:ext>
                </a:extLst>
              </p:cNvPr>
              <p:cNvSpPr txBox="1"/>
              <p:nvPr/>
            </p:nvSpPr>
            <p:spPr>
              <a:xfrm>
                <a:off x="900661" y="3678246"/>
                <a:ext cx="311303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CA" sz="2800" b="0" dirty="0"/>
                  <a:t>Y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</a:rPr>
                      <m:t>random</m:t>
                    </m:r>
                    <m:r>
                      <a:rPr lang="en-CA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panose="02040503050406030204" pitchFamily="18" charset="0"/>
                      </a:rPr>
                      <m:t>variable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27152E-AF3E-B647-B397-53BF32857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661" y="3678246"/>
                <a:ext cx="3113032" cy="430887"/>
              </a:xfrm>
              <a:prstGeom prst="rect">
                <a:avLst/>
              </a:prstGeom>
              <a:blipFill>
                <a:blip r:embed="rId3"/>
                <a:stretch>
                  <a:fillRect l="-6911" t="-25714" r="-3252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AC9549-2681-8643-8D3A-04AD462EFF6A}"/>
                  </a:ext>
                </a:extLst>
              </p:cNvPr>
              <p:cNvSpPr txBox="1"/>
              <p:nvPr/>
            </p:nvSpPr>
            <p:spPr>
              <a:xfrm>
                <a:off x="838200" y="4170689"/>
                <a:ext cx="22058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DAC9549-2681-8643-8D3A-04AD462EF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170689"/>
                <a:ext cx="2205860" cy="430887"/>
              </a:xfrm>
              <a:prstGeom prst="rect">
                <a:avLst/>
              </a:prstGeom>
              <a:blipFill>
                <a:blip r:embed="rId4"/>
                <a:stretch>
                  <a:fillRect l="-2857" t="-5714" r="-4571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C82E4-0FF7-C740-A4C8-EF1B68A0C2DA}"/>
                  </a:ext>
                </a:extLst>
              </p:cNvPr>
              <p:cNvSpPr txBox="1"/>
              <p:nvPr/>
            </p:nvSpPr>
            <p:spPr>
              <a:xfrm>
                <a:off x="838200" y="4731745"/>
                <a:ext cx="26979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CA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C82E4-0FF7-C740-A4C8-EF1B68A0C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31745"/>
                <a:ext cx="2697918" cy="430887"/>
              </a:xfrm>
              <a:prstGeom prst="rect">
                <a:avLst/>
              </a:prstGeom>
              <a:blipFill>
                <a:blip r:embed="rId5"/>
                <a:stretch>
                  <a:fillRect l="-2347" t="-8571" r="-4225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6A8C0F-44D9-6247-99CF-C6EB05141AF4}"/>
                  </a:ext>
                </a:extLst>
              </p:cNvPr>
              <p:cNvSpPr txBox="1"/>
              <p:nvPr/>
            </p:nvSpPr>
            <p:spPr>
              <a:xfrm>
                <a:off x="838200" y="5286753"/>
                <a:ext cx="41079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A" sz="2800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sz="28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6A8C0F-44D9-6247-99CF-C6EB05141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86753"/>
                <a:ext cx="4107984" cy="430887"/>
              </a:xfrm>
              <a:prstGeom prst="rect">
                <a:avLst/>
              </a:prstGeom>
              <a:blipFill>
                <a:blip r:embed="rId6"/>
                <a:stretch>
                  <a:fillRect l="-1543" t="-5714" r="-2469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01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211D-8BBF-CB42-9DD8-349B1DD5C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D5D226-7A5C-0844-8854-9F818A7AE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64" y="1915885"/>
            <a:ext cx="4393425" cy="36046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DCE5485-85E6-6246-9E0B-DB786DCC0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5336"/>
            <a:ext cx="5743836" cy="471260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1BF174D-EC2C-E344-8373-927030AC8F1B}"/>
              </a:ext>
            </a:extLst>
          </p:cNvPr>
          <p:cNvCxnSpPr>
            <a:cxnSpLocks/>
          </p:cNvCxnSpPr>
          <p:nvPr/>
        </p:nvCxnSpPr>
        <p:spPr>
          <a:xfrm>
            <a:off x="4899314" y="3681639"/>
            <a:ext cx="964457" cy="0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417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33A19-91AA-E243-A9E5-343353B7A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basics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42E2AEF4-1C5D-3048-B07C-932AF0628844}"/>
              </a:ext>
            </a:extLst>
          </p:cNvPr>
          <p:cNvSpPr/>
          <p:nvPr/>
        </p:nvSpPr>
        <p:spPr>
          <a:xfrm>
            <a:off x="4553250" y="5410204"/>
            <a:ext cx="732407" cy="3657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90EE316D-A342-9F4E-8555-8E3E57FC13AB}"/>
              </a:ext>
            </a:extLst>
          </p:cNvPr>
          <p:cNvSpPr/>
          <p:nvPr/>
        </p:nvSpPr>
        <p:spPr>
          <a:xfrm>
            <a:off x="7537205" y="5391336"/>
            <a:ext cx="746035" cy="3657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2D1D5485-6FB6-4E44-9FE2-717AA1409EC3}"/>
              </a:ext>
            </a:extLst>
          </p:cNvPr>
          <p:cNvSpPr/>
          <p:nvPr/>
        </p:nvSpPr>
        <p:spPr>
          <a:xfrm rot="10800000">
            <a:off x="3243944" y="3631474"/>
            <a:ext cx="365760" cy="680720"/>
          </a:xfrm>
          <a:prstGeom prst="downArrow">
            <a:avLst/>
          </a:prstGeom>
          <a:solidFill>
            <a:srgbClr val="03C1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661B9C-B2C9-6849-B286-BEEBF8EC0473}"/>
              </a:ext>
            </a:extLst>
          </p:cNvPr>
          <p:cNvSpPr/>
          <p:nvPr/>
        </p:nvSpPr>
        <p:spPr>
          <a:xfrm>
            <a:off x="2502263" y="1547234"/>
            <a:ext cx="1918448" cy="1821328"/>
          </a:xfrm>
          <a:prstGeom prst="ellipse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9C6FC00-FAF4-3147-A446-52290518ADCD}"/>
              </a:ext>
            </a:extLst>
          </p:cNvPr>
          <p:cNvSpPr/>
          <p:nvPr/>
        </p:nvSpPr>
        <p:spPr>
          <a:xfrm>
            <a:off x="5460486" y="1547234"/>
            <a:ext cx="1918448" cy="1821328"/>
          </a:xfrm>
          <a:prstGeom prst="ellipse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B249A17-BEB0-C14F-A0E2-4CE157A50C03}"/>
              </a:ext>
            </a:extLst>
          </p:cNvPr>
          <p:cNvSpPr/>
          <p:nvPr/>
        </p:nvSpPr>
        <p:spPr>
          <a:xfrm>
            <a:off x="8372775" y="1547234"/>
            <a:ext cx="1918448" cy="1821328"/>
          </a:xfrm>
          <a:prstGeom prst="ellipse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C80830E-121B-0242-A5A2-9334CCA75EF4}"/>
              </a:ext>
            </a:extLst>
          </p:cNvPr>
          <p:cNvSpPr txBox="1"/>
          <p:nvPr/>
        </p:nvSpPr>
        <p:spPr>
          <a:xfrm>
            <a:off x="558247" y="4923251"/>
            <a:ext cx="193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Behavioural</a:t>
            </a:r>
          </a:p>
          <a:p>
            <a:r>
              <a:rPr lang="en-CA" sz="2400" dirty="0"/>
              <a:t>(hidden)</a:t>
            </a:r>
            <a:br>
              <a:rPr lang="en-CA" sz="2400" dirty="0"/>
            </a:br>
            <a:r>
              <a:rPr lang="en-CA" sz="2400" dirty="0"/>
              <a:t>process</a:t>
            </a:r>
          </a:p>
        </p:txBody>
      </p:sp>
      <p:sp>
        <p:nvSpPr>
          <p:cNvPr id="82" name="Down Arrow 81">
            <a:extLst>
              <a:ext uri="{FF2B5EF4-FFF2-40B4-BE49-F238E27FC236}">
                <a16:creationId xmlns:a16="http://schemas.microsoft.com/office/drawing/2014/main" id="{C7714338-944E-B547-9F31-6A5884F7E480}"/>
              </a:ext>
            </a:extLst>
          </p:cNvPr>
          <p:cNvSpPr/>
          <p:nvPr/>
        </p:nvSpPr>
        <p:spPr>
          <a:xfrm rot="10800000">
            <a:off x="6236830" y="3631474"/>
            <a:ext cx="365760" cy="680720"/>
          </a:xfrm>
          <a:prstGeom prst="downArrow">
            <a:avLst/>
          </a:prstGeom>
          <a:solidFill>
            <a:srgbClr val="03C1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3" name="Down Arrow 82">
            <a:extLst>
              <a:ext uri="{FF2B5EF4-FFF2-40B4-BE49-F238E27FC236}">
                <a16:creationId xmlns:a16="http://schemas.microsoft.com/office/drawing/2014/main" id="{23212251-D19A-654E-9F8B-88A3FFBB4DA1}"/>
              </a:ext>
            </a:extLst>
          </p:cNvPr>
          <p:cNvSpPr/>
          <p:nvPr/>
        </p:nvSpPr>
        <p:spPr>
          <a:xfrm rot="10800000">
            <a:off x="9159580" y="3595162"/>
            <a:ext cx="365760" cy="680720"/>
          </a:xfrm>
          <a:prstGeom prst="downArrow">
            <a:avLst/>
          </a:prstGeom>
          <a:solidFill>
            <a:srgbClr val="03C1C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5D5A9651-4D35-F240-90E4-A71C5E35366B}"/>
              </a:ext>
            </a:extLst>
          </p:cNvPr>
          <p:cNvSpPr/>
          <p:nvPr/>
        </p:nvSpPr>
        <p:spPr>
          <a:xfrm>
            <a:off x="2502263" y="4612752"/>
            <a:ext cx="1918448" cy="18213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F2DBBCD-5D9F-A646-A6ED-9E45F96A80B7}"/>
              </a:ext>
            </a:extLst>
          </p:cNvPr>
          <p:cNvSpPr/>
          <p:nvPr/>
        </p:nvSpPr>
        <p:spPr>
          <a:xfrm>
            <a:off x="5460485" y="4612752"/>
            <a:ext cx="1918448" cy="18213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1F9EC79-F292-474A-A567-E4A1F1198926}"/>
              </a:ext>
            </a:extLst>
          </p:cNvPr>
          <p:cNvSpPr/>
          <p:nvPr/>
        </p:nvSpPr>
        <p:spPr>
          <a:xfrm>
            <a:off x="8383236" y="4530625"/>
            <a:ext cx="1918448" cy="182132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CA" dirty="0"/>
          </a:p>
        </p:txBody>
      </p:sp>
      <p:sp>
        <p:nvSpPr>
          <p:cNvPr id="87" name="Right Arrow 86">
            <a:extLst>
              <a:ext uri="{FF2B5EF4-FFF2-40B4-BE49-F238E27FC236}">
                <a16:creationId xmlns:a16="http://schemas.microsoft.com/office/drawing/2014/main" id="{6A8D4382-1620-D146-912A-C8AE612DF98D}"/>
              </a:ext>
            </a:extLst>
          </p:cNvPr>
          <p:cNvSpPr/>
          <p:nvPr/>
        </p:nvSpPr>
        <p:spPr>
          <a:xfrm>
            <a:off x="4608595" y="2275018"/>
            <a:ext cx="732407" cy="365760"/>
          </a:xfrm>
          <a:prstGeom prst="rightArrow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8" name="Right Arrow 87">
            <a:extLst>
              <a:ext uri="{FF2B5EF4-FFF2-40B4-BE49-F238E27FC236}">
                <a16:creationId xmlns:a16="http://schemas.microsoft.com/office/drawing/2014/main" id="{E65A5F09-C9B7-F843-A730-7FAF60BF46C3}"/>
              </a:ext>
            </a:extLst>
          </p:cNvPr>
          <p:cNvSpPr/>
          <p:nvPr/>
        </p:nvSpPr>
        <p:spPr>
          <a:xfrm>
            <a:off x="7509651" y="2275018"/>
            <a:ext cx="732407" cy="365760"/>
          </a:xfrm>
          <a:prstGeom prst="rightArrow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E5F2092-E5E3-9349-A89B-0D30C0E3CD33}"/>
                  </a:ext>
                </a:extLst>
              </p:cNvPr>
              <p:cNvSpPr txBox="1"/>
              <p:nvPr/>
            </p:nvSpPr>
            <p:spPr>
              <a:xfrm>
                <a:off x="6009680" y="5241839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E5F2092-E5E3-9349-A89B-0D30C0E3C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80" y="5241839"/>
                <a:ext cx="820057" cy="492443"/>
              </a:xfrm>
              <a:prstGeom prst="rect">
                <a:avLst/>
              </a:prstGeom>
              <a:blipFill>
                <a:blip r:embed="rId2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8B163A-E9A0-9149-BBDA-D0CBB93F267B}"/>
                  </a:ext>
                </a:extLst>
              </p:cNvPr>
              <p:cNvSpPr txBox="1"/>
              <p:nvPr/>
            </p:nvSpPr>
            <p:spPr>
              <a:xfrm>
                <a:off x="3048567" y="5300938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A8B163A-E9A0-9149-BBDA-D0CBB93F2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67" y="5300938"/>
                <a:ext cx="820057" cy="492443"/>
              </a:xfrm>
              <a:prstGeom prst="rect">
                <a:avLst/>
              </a:prstGeom>
              <a:blipFill>
                <a:blip r:embed="rId3"/>
                <a:stretch>
                  <a:fillRect l="-13846" r="-30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324CB3-2F25-EB4D-8895-D6D32AA51970}"/>
                  </a:ext>
                </a:extLst>
              </p:cNvPr>
              <p:cNvSpPr txBox="1"/>
              <p:nvPr/>
            </p:nvSpPr>
            <p:spPr>
              <a:xfrm>
                <a:off x="9018398" y="5238936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3324CB3-2F25-EB4D-8895-D6D32AA519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8398" y="5238936"/>
                <a:ext cx="820057" cy="492443"/>
              </a:xfrm>
              <a:prstGeom prst="rect">
                <a:avLst/>
              </a:prstGeom>
              <a:blipFill>
                <a:blip r:embed="rId4"/>
                <a:stretch>
                  <a:fillRect l="-12121" r="-303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C960AE-7F96-0E4B-8DCE-754060D510A9}"/>
                  </a:ext>
                </a:extLst>
              </p:cNvPr>
              <p:cNvSpPr txBox="1"/>
              <p:nvPr/>
            </p:nvSpPr>
            <p:spPr>
              <a:xfrm>
                <a:off x="3048567" y="2143133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AC960AE-7F96-0E4B-8DCE-754060D51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567" y="2143133"/>
                <a:ext cx="820057" cy="492443"/>
              </a:xfrm>
              <a:prstGeom prst="rect">
                <a:avLst/>
              </a:prstGeom>
              <a:blipFill>
                <a:blip r:embed="rId5"/>
                <a:stretch>
                  <a:fillRect l="-9231" r="-307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C1CB3B-000C-AB4E-9047-1C39B411A6B9}"/>
                  </a:ext>
                </a:extLst>
              </p:cNvPr>
              <p:cNvSpPr txBox="1"/>
              <p:nvPr/>
            </p:nvSpPr>
            <p:spPr>
              <a:xfrm>
                <a:off x="6009679" y="2143132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4C1CB3B-000C-AB4E-9047-1C39B411A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79" y="2143132"/>
                <a:ext cx="820057" cy="492443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DA1DC56-1E66-644A-AE59-05CDE6962908}"/>
                  </a:ext>
                </a:extLst>
              </p:cNvPr>
              <p:cNvSpPr txBox="1"/>
              <p:nvPr/>
            </p:nvSpPr>
            <p:spPr>
              <a:xfrm>
                <a:off x="8921970" y="2150388"/>
                <a:ext cx="82005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CA" sz="3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DA1DC56-1E66-644A-AE59-05CDE6962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970" y="2150388"/>
                <a:ext cx="820057" cy="492443"/>
              </a:xfrm>
              <a:prstGeom prst="rect">
                <a:avLst/>
              </a:prstGeom>
              <a:blipFill>
                <a:blip r:embed="rId7"/>
                <a:stretch>
                  <a:fillRect l="-7692" r="-461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ight Arrow 95">
            <a:extLst>
              <a:ext uri="{FF2B5EF4-FFF2-40B4-BE49-F238E27FC236}">
                <a16:creationId xmlns:a16="http://schemas.microsoft.com/office/drawing/2014/main" id="{4516EB33-4DFC-334C-8E40-2E204B849B72}"/>
              </a:ext>
            </a:extLst>
          </p:cNvPr>
          <p:cNvSpPr/>
          <p:nvPr/>
        </p:nvSpPr>
        <p:spPr>
          <a:xfrm>
            <a:off x="10474214" y="2269815"/>
            <a:ext cx="732407" cy="365760"/>
          </a:xfrm>
          <a:prstGeom prst="rightArrow">
            <a:avLst/>
          </a:prstGeom>
          <a:solidFill>
            <a:srgbClr val="70A3F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7" name="Right Arrow 96">
            <a:extLst>
              <a:ext uri="{FF2B5EF4-FFF2-40B4-BE49-F238E27FC236}">
                <a16:creationId xmlns:a16="http://schemas.microsoft.com/office/drawing/2014/main" id="{C202249E-20CA-A14E-852C-1FD080AF998F}"/>
              </a:ext>
            </a:extLst>
          </p:cNvPr>
          <p:cNvSpPr/>
          <p:nvPr/>
        </p:nvSpPr>
        <p:spPr>
          <a:xfrm>
            <a:off x="10607765" y="5340536"/>
            <a:ext cx="746035" cy="365760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B28E529-A21B-B744-BF5D-2FE4A727B765}"/>
              </a:ext>
            </a:extLst>
          </p:cNvPr>
          <p:cNvSpPr txBox="1"/>
          <p:nvPr/>
        </p:nvSpPr>
        <p:spPr>
          <a:xfrm>
            <a:off x="558246" y="1852530"/>
            <a:ext cx="1938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Movement</a:t>
            </a:r>
          </a:p>
          <a:p>
            <a:r>
              <a:rPr lang="en-CA" sz="2400" dirty="0"/>
              <a:t>(observed)</a:t>
            </a:r>
            <a:br>
              <a:rPr lang="en-CA" sz="2400" dirty="0"/>
            </a:br>
            <a:r>
              <a:rPr lang="en-CA" sz="24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47291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35B0E-70E5-9546-A104-61D5179F8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Behavioural</a:t>
            </a:r>
            <a:r>
              <a:rPr lang="en-US" dirty="0"/>
              <a:t>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D487C-8DF1-D746-B352-BC53AFA8D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6714" cy="4351338"/>
          </a:xfrm>
        </p:spPr>
        <p:txBody>
          <a:bodyPr/>
          <a:lstStyle/>
          <a:p>
            <a:r>
              <a:rPr lang="en-US" dirty="0"/>
              <a:t>Markov Chain (</a:t>
            </a:r>
            <a:r>
              <a:rPr lang="en-US" i="1" dirty="0"/>
              <a:t>t</a:t>
            </a:r>
            <a:r>
              <a:rPr lang="en-US" dirty="0"/>
              <a:t> depends only on </a:t>
            </a:r>
            <a:r>
              <a:rPr lang="en-US" i="1" dirty="0"/>
              <a:t>t-1</a:t>
            </a:r>
            <a:r>
              <a:rPr lang="en-US" dirty="0"/>
              <a:t>)</a:t>
            </a:r>
          </a:p>
          <a:p>
            <a:r>
              <a:rPr lang="en-US" dirty="0"/>
              <a:t>Bernoulli (or categorical) trials</a:t>
            </a:r>
          </a:p>
          <a:p>
            <a:r>
              <a:rPr lang="en-US" dirty="0"/>
              <a:t>Governed by the TPM (transition probability matrix)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3802B-E75F-564F-93CE-52AA8A5E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6457" y="2244272"/>
            <a:ext cx="4067628" cy="4067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487A5-5523-124A-B9EE-686BF44A3C3D}"/>
              </a:ext>
            </a:extLst>
          </p:cNvPr>
          <p:cNvSpPr txBox="1"/>
          <p:nvPr/>
        </p:nvSpPr>
        <p:spPr>
          <a:xfrm>
            <a:off x="923467" y="3757355"/>
            <a:ext cx="806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(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4CB232-7DED-7142-88DD-F25F6019F8ED}"/>
              </a:ext>
            </a:extLst>
          </p:cNvPr>
          <p:cNvSpPr txBox="1"/>
          <p:nvPr/>
        </p:nvSpPr>
        <p:spPr>
          <a:xfrm>
            <a:off x="6090739" y="3757355"/>
            <a:ext cx="80663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CA04A1-7122-A74B-B7B5-2B9E906C414D}"/>
                  </a:ext>
                </a:extLst>
              </p:cNvPr>
              <p:cNvSpPr txBox="1"/>
              <p:nvPr/>
            </p:nvSpPr>
            <p:spPr>
              <a:xfrm>
                <a:off x="1602554" y="4179791"/>
                <a:ext cx="4578176" cy="18475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72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0.92</m:t>
                            </m:r>
                          </m:e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0.08</m:t>
                            </m:r>
                          </m:e>
                        </m:mr>
                        <m:mr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0.12</m:t>
                            </m:r>
                          </m:e>
                          <m:e>
                            <m:r>
                              <a:rPr lang="en-CA" sz="7200" b="0" i="1" smtClean="0">
                                <a:latin typeface="Cambria Math" panose="02040503050406030204" pitchFamily="18" charset="0"/>
                              </a:rPr>
                              <m:t>0.88</m:t>
                            </m:r>
                          </m:e>
                        </m:mr>
                      </m:m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CA04A1-7122-A74B-B7B5-2B9E906C4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54" y="4179791"/>
                <a:ext cx="4578176" cy="1847557"/>
              </a:xfrm>
              <a:prstGeom prst="rect">
                <a:avLst/>
              </a:prstGeom>
              <a:blipFill>
                <a:blip r:embed="rId3"/>
                <a:stretch>
                  <a:fillRect l="-3867" t="-1361" r="-3867" b="-15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06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D1BC-610E-1D49-8734-675A881E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</p:spPr>
            <p:txBody>
              <a:bodyPr/>
              <a:lstStyle/>
              <a:p>
                <a:r>
                  <a:rPr lang="en-US" dirty="0"/>
                  <a:t>Random Walks: describes the movement of a particle through its space</a:t>
                </a:r>
              </a:p>
              <a:p>
                <a:r>
                  <a:rPr lang="en-US" dirty="0"/>
                  <a:t>Basic random walk: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(0, 1)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  <a:blipFill>
                <a:blip r:embed="rId2"/>
                <a:stretch>
                  <a:fillRect l="-2073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032140-FD37-304B-A73F-F9462A7B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67" r="16135"/>
          <a:stretch/>
        </p:blipFill>
        <p:spPr>
          <a:xfrm>
            <a:off x="5602515" y="365125"/>
            <a:ext cx="6589485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8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CD1BC-610E-1D49-8734-675A881E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</p:spPr>
            <p:txBody>
              <a:bodyPr/>
              <a:lstStyle/>
              <a:p>
                <a:r>
                  <a:rPr lang="en-US" dirty="0"/>
                  <a:t>Random Walks: describes the movement of a particle through its space</a:t>
                </a:r>
              </a:p>
              <a:p>
                <a:r>
                  <a:rPr lang="en-US" dirty="0"/>
                  <a:t>Basic random walk: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CA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CA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n-CA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C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Can be on the locations themselves, on steps between locations, or on </a:t>
                </a:r>
                <a:r>
                  <a:rPr lang="en-US" b="1" dirty="0">
                    <a:solidFill>
                      <a:srgbClr val="006BF4"/>
                    </a:solidFill>
                  </a:rPr>
                  <a:t>step lengths and turning angles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142368-ED77-9E4A-B07B-7B645779E3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94943" cy="4351338"/>
              </a:xfrm>
              <a:blipFill>
                <a:blip r:embed="rId2"/>
                <a:stretch>
                  <a:fillRect l="-2073" t="-2632" r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032140-FD37-304B-A73F-F9462A7B8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67" r="16135"/>
          <a:stretch/>
        </p:blipFill>
        <p:spPr>
          <a:xfrm>
            <a:off x="5602515" y="365125"/>
            <a:ext cx="6589485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3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9F98-AC33-BB47-B9C6-0589322AE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Interpolate Track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981E3-D26B-B948-B8B2-C9B2EB775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337133" cy="448808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HMMs we will be using work in discrete time, which means all observations </a:t>
            </a:r>
            <a:r>
              <a:rPr lang="en-US" b="1" dirty="0"/>
              <a:t>have to occur </a:t>
            </a:r>
            <a:r>
              <a:rPr lang="en-US" dirty="0"/>
              <a:t>over a regular time scale</a:t>
            </a:r>
          </a:p>
          <a:p>
            <a:r>
              <a:rPr lang="en-US" dirty="0"/>
              <a:t>Typically, we linearly interpolate the data – weighted average of the previous and next locations based on temporal differences. </a:t>
            </a:r>
          </a:p>
          <a:p>
            <a:r>
              <a:rPr lang="en-US" dirty="0"/>
              <a:t>This is an </a:t>
            </a:r>
            <a:r>
              <a:rPr lang="en-US" b="1" dirty="0"/>
              <a:t>approximation</a:t>
            </a:r>
            <a:r>
              <a:rPr lang="en-US" dirty="0"/>
              <a:t> to the real track, it introduces a subjective choice (time step), and we will see that it can lead to some autocorrelation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9B64B6-6B34-0349-8AF5-88B987E44616}"/>
                  </a:ext>
                </a:extLst>
              </p:cNvPr>
              <p:cNvSpPr txBox="1"/>
              <p:nvPr/>
            </p:nvSpPr>
            <p:spPr>
              <a:xfrm>
                <a:off x="7545335" y="1444466"/>
                <a:ext cx="428277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9B64B6-6B34-0349-8AF5-88B987E44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335" y="1444466"/>
                <a:ext cx="4282774" cy="492443"/>
              </a:xfrm>
              <a:prstGeom prst="rect">
                <a:avLst/>
              </a:prstGeom>
              <a:blipFill>
                <a:blip r:embed="rId3"/>
                <a:stretch>
                  <a:fillRect l="-88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E43A06-CF1B-D547-94E3-15318FD3FDF1}"/>
              </a:ext>
            </a:extLst>
          </p:cNvPr>
          <p:cNvCxnSpPr>
            <a:cxnSpLocks/>
          </p:cNvCxnSpPr>
          <p:nvPr/>
        </p:nvCxnSpPr>
        <p:spPr>
          <a:xfrm>
            <a:off x="6801633" y="3732756"/>
            <a:ext cx="5248405" cy="12526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F4B33C8-0B99-D74B-A432-CCEC1D2D575D}"/>
              </a:ext>
            </a:extLst>
          </p:cNvPr>
          <p:cNvSpPr txBox="1"/>
          <p:nvPr/>
        </p:nvSpPr>
        <p:spPr>
          <a:xfrm>
            <a:off x="8471022" y="4975120"/>
            <a:ext cx="949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A4875EF-D1C6-0147-91AE-9A2D1EDB58E1}"/>
              </a:ext>
            </a:extLst>
          </p:cNvPr>
          <p:cNvCxnSpPr/>
          <p:nvPr/>
        </p:nvCxnSpPr>
        <p:spPr>
          <a:xfrm>
            <a:off x="7815490" y="3302148"/>
            <a:ext cx="0" cy="851770"/>
          </a:xfrm>
          <a:prstGeom prst="line">
            <a:avLst/>
          </a:prstGeom>
          <a:ln w="127000">
            <a:solidFill>
              <a:srgbClr val="00C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A022B5-F566-EC44-BAFD-E8AEF6C1C2C9}"/>
              </a:ext>
            </a:extLst>
          </p:cNvPr>
          <p:cNvCxnSpPr/>
          <p:nvPr/>
        </p:nvCxnSpPr>
        <p:spPr>
          <a:xfrm>
            <a:off x="10320798" y="3319397"/>
            <a:ext cx="0" cy="851770"/>
          </a:xfrm>
          <a:prstGeom prst="line">
            <a:avLst/>
          </a:prstGeom>
          <a:ln w="127000">
            <a:solidFill>
              <a:srgbClr val="00C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25F6CC-BBB4-3143-AA10-C3044ED15A75}"/>
              </a:ext>
            </a:extLst>
          </p:cNvPr>
          <p:cNvCxnSpPr/>
          <p:nvPr/>
        </p:nvCxnSpPr>
        <p:spPr>
          <a:xfrm>
            <a:off x="11326424" y="3319397"/>
            <a:ext cx="0" cy="851770"/>
          </a:xfrm>
          <a:prstGeom prst="line">
            <a:avLst/>
          </a:prstGeom>
          <a:ln w="127000">
            <a:solidFill>
              <a:srgbClr val="00C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0E4F27-82A9-6044-8781-A451785C8D68}"/>
              </a:ext>
            </a:extLst>
          </p:cNvPr>
          <p:cNvCxnSpPr/>
          <p:nvPr/>
        </p:nvCxnSpPr>
        <p:spPr>
          <a:xfrm>
            <a:off x="8895241" y="3319397"/>
            <a:ext cx="0" cy="851770"/>
          </a:xfrm>
          <a:prstGeom prst="line">
            <a:avLst/>
          </a:prstGeom>
          <a:ln w="127000">
            <a:solidFill>
              <a:srgbClr val="006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FB68AB-2A87-BF47-B89E-DC573D12E39E}"/>
              </a:ext>
            </a:extLst>
          </p:cNvPr>
          <p:cNvCxnSpPr/>
          <p:nvPr/>
        </p:nvCxnSpPr>
        <p:spPr>
          <a:xfrm>
            <a:off x="10565703" y="3319397"/>
            <a:ext cx="0" cy="851770"/>
          </a:xfrm>
          <a:prstGeom prst="line">
            <a:avLst/>
          </a:prstGeom>
          <a:ln w="127000">
            <a:solidFill>
              <a:srgbClr val="006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C86C1C5-F034-424D-BA85-675E4F2B8995}"/>
              </a:ext>
            </a:extLst>
          </p:cNvPr>
          <p:cNvCxnSpPr/>
          <p:nvPr/>
        </p:nvCxnSpPr>
        <p:spPr>
          <a:xfrm>
            <a:off x="7116872" y="3319397"/>
            <a:ext cx="0" cy="851770"/>
          </a:xfrm>
          <a:prstGeom prst="line">
            <a:avLst/>
          </a:prstGeom>
          <a:ln w="127000">
            <a:solidFill>
              <a:srgbClr val="006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4BF5C-DEC7-EA4D-8C47-833FEFC52698}"/>
                  </a:ext>
                </a:extLst>
              </p:cNvPr>
              <p:cNvSpPr txBox="1"/>
              <p:nvPr/>
            </p:nvSpPr>
            <p:spPr>
              <a:xfrm>
                <a:off x="6910964" y="2350268"/>
                <a:ext cx="76892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CA" sz="2800" b="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64BF5C-DEC7-EA4D-8C47-833FEFC526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964" y="2350268"/>
                <a:ext cx="768928" cy="430887"/>
              </a:xfrm>
              <a:prstGeom prst="rect">
                <a:avLst/>
              </a:prstGeom>
              <a:blipFill>
                <a:blip r:embed="rId4"/>
                <a:stretch>
                  <a:fillRect l="-4839" r="-1613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96E525-FE3F-AE43-AB24-6BFD27C5E89C}"/>
                  </a:ext>
                </a:extLst>
              </p:cNvPr>
              <p:cNvSpPr txBox="1"/>
              <p:nvPr/>
            </p:nvSpPr>
            <p:spPr>
              <a:xfrm>
                <a:off x="7314734" y="4337949"/>
                <a:ext cx="8576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CA" sz="2800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96E525-FE3F-AE43-AB24-6BFD27C5E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734" y="4337949"/>
                <a:ext cx="857606" cy="430887"/>
              </a:xfrm>
              <a:prstGeom prst="rect">
                <a:avLst/>
              </a:prstGeom>
              <a:blipFill>
                <a:blip r:embed="rId5"/>
                <a:stretch>
                  <a:fillRect l="-7463" r="-895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E71157-8600-A242-AF0B-F1CB116FAFF4}"/>
                  </a:ext>
                </a:extLst>
              </p:cNvPr>
              <p:cNvSpPr txBox="1"/>
              <p:nvPr/>
            </p:nvSpPr>
            <p:spPr>
              <a:xfrm>
                <a:off x="9891994" y="4352872"/>
                <a:ext cx="8576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CA" sz="2800" b="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FE71157-8600-A242-AF0B-F1CB116FA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994" y="4352872"/>
                <a:ext cx="857607" cy="430887"/>
              </a:xfrm>
              <a:prstGeom prst="rect">
                <a:avLst/>
              </a:prstGeom>
              <a:blipFill>
                <a:blip r:embed="rId6"/>
                <a:stretch>
                  <a:fillRect l="-5882" r="-882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34278-9CC4-284A-8048-48F35E0F8A2C}"/>
                  </a:ext>
                </a:extLst>
              </p:cNvPr>
              <p:cNvSpPr txBox="1"/>
              <p:nvPr/>
            </p:nvSpPr>
            <p:spPr>
              <a:xfrm>
                <a:off x="10920182" y="4292210"/>
                <a:ext cx="8576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en-CA" sz="2800" b="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D34278-9CC4-284A-8048-48F35E0F8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0182" y="4292210"/>
                <a:ext cx="857607" cy="430887"/>
              </a:xfrm>
              <a:prstGeom prst="rect">
                <a:avLst/>
              </a:prstGeom>
              <a:blipFill>
                <a:blip r:embed="rId7"/>
                <a:stretch>
                  <a:fillRect l="-7353" r="-8824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334C46-D0FC-F341-A8A2-DA7642660851}"/>
                  </a:ext>
                </a:extLst>
              </p:cNvPr>
              <p:cNvSpPr txBox="1"/>
              <p:nvPr/>
            </p:nvSpPr>
            <p:spPr>
              <a:xfrm>
                <a:off x="8680214" y="2350268"/>
                <a:ext cx="4300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CA" sz="2800" b="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0334C46-D0FC-F341-A8A2-DA7642660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214" y="2350268"/>
                <a:ext cx="430054" cy="430887"/>
              </a:xfrm>
              <a:prstGeom prst="rect">
                <a:avLst/>
              </a:prstGeom>
              <a:blipFill>
                <a:blip r:embed="rId8"/>
                <a:stretch>
                  <a:fillRect l="-8571" r="-2857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E2EEBF-502F-B24D-962D-5DC77AC93EE7}"/>
                  </a:ext>
                </a:extLst>
              </p:cNvPr>
              <p:cNvSpPr txBox="1"/>
              <p:nvPr/>
            </p:nvSpPr>
            <p:spPr>
              <a:xfrm>
                <a:off x="10449467" y="2341582"/>
                <a:ext cx="4258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2800" b="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DE2EEBF-502F-B24D-962D-5DC77AC93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467" y="2341582"/>
                <a:ext cx="425886" cy="430887"/>
              </a:xfrm>
              <a:prstGeom prst="rect">
                <a:avLst/>
              </a:prstGeom>
              <a:blipFill>
                <a:blip r:embed="rId9"/>
                <a:stretch>
                  <a:fillRect l="-11765" r="-294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C47F84-2263-4E4A-AD84-CD076FF90F87}"/>
              </a:ext>
            </a:extLst>
          </p:cNvPr>
          <p:cNvCxnSpPr>
            <a:cxnSpLocks/>
          </p:cNvCxnSpPr>
          <p:nvPr/>
        </p:nvCxnSpPr>
        <p:spPr>
          <a:xfrm>
            <a:off x="7413556" y="2886623"/>
            <a:ext cx="280409" cy="3795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E620AF-F156-CA4A-AD77-533A147BED5D}"/>
              </a:ext>
            </a:extLst>
          </p:cNvPr>
          <p:cNvCxnSpPr>
            <a:cxnSpLocks/>
          </p:cNvCxnSpPr>
          <p:nvPr/>
        </p:nvCxnSpPr>
        <p:spPr>
          <a:xfrm flipH="1">
            <a:off x="10320798" y="2825251"/>
            <a:ext cx="229526" cy="37451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3F22DF4-93CE-4949-9FFC-1F8355DE7402}"/>
              </a:ext>
            </a:extLst>
          </p:cNvPr>
          <p:cNvCxnSpPr>
            <a:cxnSpLocks/>
          </p:cNvCxnSpPr>
          <p:nvPr/>
        </p:nvCxnSpPr>
        <p:spPr>
          <a:xfrm>
            <a:off x="8895241" y="2872200"/>
            <a:ext cx="0" cy="37954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AB8B36D-C9DD-9648-A689-CB50DA6569CE}"/>
              </a:ext>
            </a:extLst>
          </p:cNvPr>
          <p:cNvSpPr txBox="1"/>
          <p:nvPr/>
        </p:nvSpPr>
        <p:spPr>
          <a:xfrm rot="16200000">
            <a:off x="8031451" y="2890159"/>
            <a:ext cx="402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76421E-1F51-DD42-AD6F-8510BB36F390}"/>
                  </a:ext>
                </a:extLst>
              </p:cNvPr>
              <p:cNvSpPr txBox="1"/>
              <p:nvPr/>
            </p:nvSpPr>
            <p:spPr>
              <a:xfrm>
                <a:off x="7904147" y="2781155"/>
                <a:ext cx="8040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2400" b="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176421E-1F51-DD42-AD6F-8510BB36F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147" y="2781155"/>
                <a:ext cx="804003" cy="369332"/>
              </a:xfrm>
              <a:prstGeom prst="rect">
                <a:avLst/>
              </a:prstGeom>
              <a:blipFill>
                <a:blip r:embed="rId10"/>
                <a:stretch>
                  <a:fillRect l="-6154" r="-1538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F5A2952-BFE6-6446-AF59-CF55BE278BBC}"/>
              </a:ext>
            </a:extLst>
          </p:cNvPr>
          <p:cNvSpPr txBox="1"/>
          <p:nvPr/>
        </p:nvSpPr>
        <p:spPr>
          <a:xfrm rot="16200000">
            <a:off x="9303526" y="2724093"/>
            <a:ext cx="5068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67EC37-F467-E749-A539-DD2BBAD04A48}"/>
                  </a:ext>
                </a:extLst>
              </p:cNvPr>
              <p:cNvSpPr txBox="1"/>
              <p:nvPr/>
            </p:nvSpPr>
            <p:spPr>
              <a:xfrm>
                <a:off x="9511845" y="2781155"/>
                <a:ext cx="2680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2400" b="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67EC37-F467-E749-A539-DD2BBAD04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1845" y="2781155"/>
                <a:ext cx="268022" cy="369332"/>
              </a:xfrm>
              <a:prstGeom prst="rect">
                <a:avLst/>
              </a:prstGeom>
              <a:blipFill>
                <a:blip r:embed="rId11"/>
                <a:stretch>
                  <a:fillRect l="-31818" r="-4545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F336170-21B5-3C47-9717-F27A4840854A}"/>
              </a:ext>
            </a:extLst>
          </p:cNvPr>
          <p:cNvCxnSpPr>
            <a:cxnSpLocks/>
          </p:cNvCxnSpPr>
          <p:nvPr/>
        </p:nvCxnSpPr>
        <p:spPr>
          <a:xfrm>
            <a:off x="7299278" y="5728159"/>
            <a:ext cx="0" cy="332469"/>
          </a:xfrm>
          <a:prstGeom prst="line">
            <a:avLst/>
          </a:prstGeom>
          <a:ln w="127000">
            <a:solidFill>
              <a:srgbClr val="00C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C849B93-6AC7-8E4B-818C-AF1E2D1485D4}"/>
              </a:ext>
            </a:extLst>
          </p:cNvPr>
          <p:cNvSpPr txBox="1"/>
          <p:nvPr/>
        </p:nvSpPr>
        <p:spPr>
          <a:xfrm>
            <a:off x="7483140" y="5734963"/>
            <a:ext cx="417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corresponding to observed locations 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36CD78-143B-EE47-8005-30BE1C26BB96}"/>
              </a:ext>
            </a:extLst>
          </p:cNvPr>
          <p:cNvCxnSpPr>
            <a:cxnSpLocks/>
          </p:cNvCxnSpPr>
          <p:nvPr/>
        </p:nvCxnSpPr>
        <p:spPr>
          <a:xfrm>
            <a:off x="7295428" y="6187455"/>
            <a:ext cx="0" cy="332469"/>
          </a:xfrm>
          <a:prstGeom prst="line">
            <a:avLst/>
          </a:prstGeom>
          <a:ln w="127000">
            <a:solidFill>
              <a:srgbClr val="006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FC7B58-074B-3D42-947B-3637925D3156}"/>
              </a:ext>
            </a:extLst>
          </p:cNvPr>
          <p:cNvSpPr txBox="1"/>
          <p:nvPr/>
        </p:nvSpPr>
        <p:spPr>
          <a:xfrm>
            <a:off x="7470332" y="6185087"/>
            <a:ext cx="442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corresponding to interpolated locations </a:t>
            </a:r>
          </a:p>
        </p:txBody>
      </p:sp>
    </p:spTree>
    <p:extLst>
      <p:ext uri="{BB962C8B-B14F-4D97-AF65-F5344CB8AC3E}">
        <p14:creationId xmlns:p14="http://schemas.microsoft.com/office/powerpoint/2010/main" val="3515876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213C86-7B70-C34A-A207-6C87FC0BC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66" y="99212"/>
            <a:ext cx="7935612" cy="67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0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2824-CAA2-2A44-BB7A-5E70B8B23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89528" cy="1325563"/>
          </a:xfrm>
        </p:spPr>
        <p:txBody>
          <a:bodyPr/>
          <a:lstStyle/>
          <a:p>
            <a:r>
              <a:rPr lang="en-US" dirty="0"/>
              <a:t>Step 2: Decompose track into step lengths and turning angles</a:t>
            </a:r>
          </a:p>
        </p:txBody>
      </p:sp>
      <p:sp>
        <p:nvSpPr>
          <p:cNvPr id="26" name="Pie 25">
            <a:extLst>
              <a:ext uri="{FF2B5EF4-FFF2-40B4-BE49-F238E27FC236}">
                <a16:creationId xmlns:a16="http://schemas.microsoft.com/office/drawing/2014/main" id="{9B4A96B6-AD64-F947-B2FA-869F35F45FAF}"/>
              </a:ext>
            </a:extLst>
          </p:cNvPr>
          <p:cNvSpPr/>
          <p:nvPr/>
        </p:nvSpPr>
        <p:spPr>
          <a:xfrm rot="20963208">
            <a:off x="6331657" y="4241205"/>
            <a:ext cx="1732772" cy="1344127"/>
          </a:xfrm>
          <a:prstGeom prst="pie">
            <a:avLst>
              <a:gd name="adj1" fmla="val 19981846"/>
              <a:gd name="adj2" fmla="val 1766196"/>
            </a:avLst>
          </a:prstGeom>
          <a:solidFill>
            <a:srgbClr val="00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D18D33-9146-B848-AE34-23D65C063144}"/>
              </a:ext>
            </a:extLst>
          </p:cNvPr>
          <p:cNvCxnSpPr>
            <a:cxnSpLocks/>
            <a:stCxn id="34" idx="5"/>
            <a:endCxn id="38" idx="1"/>
          </p:cNvCxnSpPr>
          <p:nvPr/>
        </p:nvCxnSpPr>
        <p:spPr>
          <a:xfrm>
            <a:off x="1453839" y="2682207"/>
            <a:ext cx="1588449" cy="1732366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C0BC5C59-B115-CB4E-9558-703BCDEBAD5D}"/>
              </a:ext>
            </a:extLst>
          </p:cNvPr>
          <p:cNvSpPr/>
          <p:nvPr/>
        </p:nvSpPr>
        <p:spPr>
          <a:xfrm>
            <a:off x="1146654" y="2378683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FC306FD-399B-EB40-8934-6F94557D8775}"/>
              </a:ext>
            </a:extLst>
          </p:cNvPr>
          <p:cNvSpPr/>
          <p:nvPr/>
        </p:nvSpPr>
        <p:spPr>
          <a:xfrm>
            <a:off x="3622756" y="4107262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37DC78-1D1B-7A46-BBAC-737957938191}"/>
              </a:ext>
            </a:extLst>
          </p:cNvPr>
          <p:cNvSpPr/>
          <p:nvPr/>
        </p:nvSpPr>
        <p:spPr>
          <a:xfrm>
            <a:off x="2989583" y="4362497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BC81577-9A37-694D-B301-61FB7C7B00A2}"/>
              </a:ext>
            </a:extLst>
          </p:cNvPr>
          <p:cNvSpPr/>
          <p:nvPr/>
        </p:nvSpPr>
        <p:spPr>
          <a:xfrm>
            <a:off x="3664038" y="5040641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AAEF536-E3BA-F94B-82A5-EE263A894FD4}"/>
              </a:ext>
            </a:extLst>
          </p:cNvPr>
          <p:cNvSpPr/>
          <p:nvPr/>
        </p:nvSpPr>
        <p:spPr>
          <a:xfrm>
            <a:off x="6867454" y="4668081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180D0E0-FBA4-CB42-A499-CED5280A4BCF}"/>
              </a:ext>
            </a:extLst>
          </p:cNvPr>
          <p:cNvSpPr/>
          <p:nvPr/>
        </p:nvSpPr>
        <p:spPr>
          <a:xfrm>
            <a:off x="2629693" y="4915760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4008735-0F8F-DA4C-BC39-04900FD37390}"/>
              </a:ext>
            </a:extLst>
          </p:cNvPr>
          <p:cNvSpPr/>
          <p:nvPr/>
        </p:nvSpPr>
        <p:spPr>
          <a:xfrm>
            <a:off x="4856216" y="4147093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813B9A-22A5-2B4C-B599-012BC3436D6D}"/>
              </a:ext>
            </a:extLst>
          </p:cNvPr>
          <p:cNvSpPr/>
          <p:nvPr/>
        </p:nvSpPr>
        <p:spPr>
          <a:xfrm>
            <a:off x="8789145" y="1101649"/>
            <a:ext cx="359890" cy="3556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EB375A-A590-DB48-90E7-DDA70E34130B}"/>
              </a:ext>
            </a:extLst>
          </p:cNvPr>
          <p:cNvCxnSpPr>
            <a:cxnSpLocks/>
          </p:cNvCxnSpPr>
          <p:nvPr/>
        </p:nvCxnSpPr>
        <p:spPr>
          <a:xfrm>
            <a:off x="3293977" y="4670755"/>
            <a:ext cx="384275" cy="372975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311D6C9-BC34-CC47-A53B-7595B09BAD85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2989584" y="5138157"/>
            <a:ext cx="674454" cy="80284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464A729-2AD2-B94D-A094-D16AF3790676}"/>
              </a:ext>
            </a:extLst>
          </p:cNvPr>
          <p:cNvCxnSpPr>
            <a:cxnSpLocks/>
            <a:stCxn id="41" idx="7"/>
            <a:endCxn id="37" idx="3"/>
          </p:cNvCxnSpPr>
          <p:nvPr/>
        </p:nvCxnSpPr>
        <p:spPr>
          <a:xfrm flipV="1">
            <a:off x="2936878" y="4410786"/>
            <a:ext cx="738583" cy="557050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D239CF1-EAF1-BD40-9FEC-2AB5793B8949}"/>
              </a:ext>
            </a:extLst>
          </p:cNvPr>
          <p:cNvCxnSpPr>
            <a:cxnSpLocks/>
            <a:stCxn id="37" idx="6"/>
          </p:cNvCxnSpPr>
          <p:nvPr/>
        </p:nvCxnSpPr>
        <p:spPr>
          <a:xfrm>
            <a:off x="3982646" y="4285062"/>
            <a:ext cx="846368" cy="39831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742C15F-27D5-D64D-8276-ADF331745313}"/>
              </a:ext>
            </a:extLst>
          </p:cNvPr>
          <p:cNvCxnSpPr>
            <a:cxnSpLocks/>
            <a:stCxn id="42" idx="6"/>
            <a:endCxn id="40" idx="2"/>
          </p:cNvCxnSpPr>
          <p:nvPr/>
        </p:nvCxnSpPr>
        <p:spPr>
          <a:xfrm>
            <a:off x="5216106" y="4324893"/>
            <a:ext cx="1651348" cy="520988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C8DC0A5-33CB-894E-9F04-0712561CF1D8}"/>
              </a:ext>
            </a:extLst>
          </p:cNvPr>
          <p:cNvCxnSpPr>
            <a:cxnSpLocks/>
          </p:cNvCxnSpPr>
          <p:nvPr/>
        </p:nvCxnSpPr>
        <p:spPr>
          <a:xfrm flipV="1">
            <a:off x="7227344" y="3672094"/>
            <a:ext cx="1596599" cy="1206316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7AA09C-0316-A44A-B705-8572218311AB}"/>
              </a:ext>
            </a:extLst>
          </p:cNvPr>
          <p:cNvCxnSpPr>
            <a:cxnSpLocks/>
          </p:cNvCxnSpPr>
          <p:nvPr/>
        </p:nvCxnSpPr>
        <p:spPr>
          <a:xfrm>
            <a:off x="7200834" y="4918400"/>
            <a:ext cx="2334963" cy="826845"/>
          </a:xfrm>
          <a:prstGeom prst="straightConnector1">
            <a:avLst/>
          </a:prstGeom>
          <a:ln w="63500" cmpd="sng">
            <a:solidFill>
              <a:srgbClr val="70A3F1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45F3801-C666-8649-926C-1BC2EFA5525F}"/>
              </a:ext>
            </a:extLst>
          </p:cNvPr>
          <p:cNvSpPr txBox="1"/>
          <p:nvPr/>
        </p:nvSpPr>
        <p:spPr>
          <a:xfrm>
            <a:off x="9387478" y="938792"/>
            <a:ext cx="177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Location</a:t>
            </a:r>
          </a:p>
        </p:txBody>
      </p:sp>
      <p:sp>
        <p:nvSpPr>
          <p:cNvPr id="68" name="Pie 67">
            <a:extLst>
              <a:ext uri="{FF2B5EF4-FFF2-40B4-BE49-F238E27FC236}">
                <a16:creationId xmlns:a16="http://schemas.microsoft.com/office/drawing/2014/main" id="{7E2AD974-7790-1F44-B389-4295F3840C88}"/>
              </a:ext>
            </a:extLst>
          </p:cNvPr>
          <p:cNvSpPr/>
          <p:nvPr/>
        </p:nvSpPr>
        <p:spPr>
          <a:xfrm rot="1034995">
            <a:off x="8184880" y="1267208"/>
            <a:ext cx="1049254" cy="1043825"/>
          </a:xfrm>
          <a:prstGeom prst="pie">
            <a:avLst>
              <a:gd name="adj1" fmla="val 19981846"/>
              <a:gd name="adj2" fmla="val 1766196"/>
            </a:avLst>
          </a:prstGeom>
          <a:solidFill>
            <a:srgbClr val="00EDE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B4B9AF5-1B09-054A-A437-7BFE7D561F17}"/>
              </a:ext>
            </a:extLst>
          </p:cNvPr>
          <p:cNvSpPr txBox="1"/>
          <p:nvPr/>
        </p:nvSpPr>
        <p:spPr>
          <a:xfrm>
            <a:off x="9306426" y="1573127"/>
            <a:ext cx="2711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Turning angle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CC663C0-21E0-9346-9083-1E2EF20AB93D}"/>
              </a:ext>
            </a:extLst>
          </p:cNvPr>
          <p:cNvCxnSpPr>
            <a:cxnSpLocks/>
          </p:cNvCxnSpPr>
          <p:nvPr/>
        </p:nvCxnSpPr>
        <p:spPr>
          <a:xfrm>
            <a:off x="8159906" y="2377755"/>
            <a:ext cx="668283" cy="283481"/>
          </a:xfrm>
          <a:prstGeom prst="straightConnector1">
            <a:avLst/>
          </a:prstGeom>
          <a:ln w="38100" cmpd="sng">
            <a:solidFill>
              <a:srgbClr val="70A3F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EE37EBB7-78CB-784E-85BA-F70A99ADC714}"/>
              </a:ext>
            </a:extLst>
          </p:cNvPr>
          <p:cNvSpPr txBox="1"/>
          <p:nvPr/>
        </p:nvSpPr>
        <p:spPr>
          <a:xfrm>
            <a:off x="9389308" y="2233317"/>
            <a:ext cx="2392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Step Length</a:t>
            </a:r>
          </a:p>
        </p:txBody>
      </p:sp>
      <p:sp>
        <p:nvSpPr>
          <p:cNvPr id="74" name="Right Brace 73">
            <a:extLst>
              <a:ext uri="{FF2B5EF4-FFF2-40B4-BE49-F238E27FC236}">
                <a16:creationId xmlns:a16="http://schemas.microsoft.com/office/drawing/2014/main" id="{D0ABB8BA-096F-0141-9DAE-90E32ACC4FCA}"/>
              </a:ext>
            </a:extLst>
          </p:cNvPr>
          <p:cNvSpPr/>
          <p:nvPr/>
        </p:nvSpPr>
        <p:spPr>
          <a:xfrm rot="19037385">
            <a:off x="2303542" y="2236465"/>
            <a:ext cx="568325" cy="2096943"/>
          </a:xfrm>
          <a:prstGeom prst="rightBrace">
            <a:avLst/>
          </a:prstGeom>
          <a:ln w="50800">
            <a:solidFill>
              <a:srgbClr val="00ED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BF76B5-DC55-6A47-8917-0B495E62CB7B}"/>
                  </a:ext>
                </a:extLst>
              </p:cNvPr>
              <p:cNvSpPr txBox="1"/>
              <p:nvPr/>
            </p:nvSpPr>
            <p:spPr>
              <a:xfrm>
                <a:off x="8173387" y="4462862"/>
                <a:ext cx="37737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600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BF76B5-DC55-6A47-8917-0B495E62C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387" y="4462862"/>
                <a:ext cx="377372" cy="553998"/>
              </a:xfrm>
              <a:prstGeom prst="rect">
                <a:avLst/>
              </a:prstGeom>
              <a:blipFill>
                <a:blip r:embed="rId2"/>
                <a:stretch>
                  <a:fillRect l="-43333" r="-30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DE815E5-7326-F543-818D-5D40683077EE}"/>
                  </a:ext>
                </a:extLst>
              </p:cNvPr>
              <p:cNvSpPr txBox="1"/>
              <p:nvPr/>
            </p:nvSpPr>
            <p:spPr>
              <a:xfrm>
                <a:off x="2989583" y="2741653"/>
                <a:ext cx="4867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CA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A" sz="3200" b="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DE815E5-7326-F543-818D-5D4068307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583" y="2741653"/>
                <a:ext cx="486736" cy="492443"/>
              </a:xfrm>
              <a:prstGeom prst="rect">
                <a:avLst/>
              </a:prstGeom>
              <a:blipFill>
                <a:blip r:embed="rId3"/>
                <a:stretch>
                  <a:fillRect l="-15000" r="-250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A4F08378-2946-4C4B-81EC-07A977AEA2AD}"/>
              </a:ext>
            </a:extLst>
          </p:cNvPr>
          <p:cNvSpPr txBox="1"/>
          <p:nvPr/>
        </p:nvSpPr>
        <p:spPr>
          <a:xfrm>
            <a:off x="7602904" y="2196329"/>
            <a:ext cx="7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A3F1"/>
                </a:solidFill>
              </a:rPr>
              <a:t>||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DD7BC9-8E1E-C044-90F2-AA56BF65A760}"/>
              </a:ext>
            </a:extLst>
          </p:cNvPr>
          <p:cNvSpPr txBox="1"/>
          <p:nvPr/>
        </p:nvSpPr>
        <p:spPr>
          <a:xfrm>
            <a:off x="8725322" y="2207462"/>
            <a:ext cx="715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0A3F1"/>
                </a:solidFill>
              </a:rPr>
              <a:t>||</a:t>
            </a:r>
          </a:p>
        </p:txBody>
      </p:sp>
    </p:spTree>
    <p:extLst>
      <p:ext uri="{BB962C8B-B14F-4D97-AF65-F5344CB8AC3E}">
        <p14:creationId xmlns:p14="http://schemas.microsoft.com/office/powerpoint/2010/main" val="231692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354</Words>
  <Application>Microsoft Macintosh PowerPoint</Application>
  <PresentationFormat>Widescreen</PresentationFormat>
  <Paragraphs>73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Intro to HMMs</vt:lpstr>
      <vt:lpstr>Purpose</vt:lpstr>
      <vt:lpstr>HMM basics</vt:lpstr>
      <vt:lpstr>Behavioural Process</vt:lpstr>
      <vt:lpstr>Movement Process</vt:lpstr>
      <vt:lpstr>Movement Process</vt:lpstr>
      <vt:lpstr>Step 1: Interpolate Track</vt:lpstr>
      <vt:lpstr>PowerPoint Presentation</vt:lpstr>
      <vt:lpstr>Step 2: Decompose track into step lengths and turning angles</vt:lpstr>
      <vt:lpstr>Step 3: Fit distributions to these (one for each state)</vt:lpstr>
      <vt:lpstr>Step 4: Calculate behavioural states</vt:lpstr>
      <vt:lpstr>Step 5: Check residuals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HMMs</dc:title>
  <dc:creator>Kim Whoriskey</dc:creator>
  <cp:lastModifiedBy>Kim Whoriskey</cp:lastModifiedBy>
  <cp:revision>26</cp:revision>
  <dcterms:created xsi:type="dcterms:W3CDTF">2020-02-17T05:11:10Z</dcterms:created>
  <dcterms:modified xsi:type="dcterms:W3CDTF">2020-03-06T20:47:48Z</dcterms:modified>
</cp:coreProperties>
</file>